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8" r:id="rId4"/>
    <p:sldId id="257" r:id="rId5"/>
    <p:sldId id="260" r:id="rId6"/>
    <p:sldId id="261" r:id="rId7"/>
    <p:sldId id="263"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pl-PL"/>
              <a:t>Kliknij, aby edytować styl</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8DDD347B-65DA-43DC-930E-BD82B8DA90ED}" type="datetimeFigureOut">
              <a:rPr lang="pl-PL" smtClean="0"/>
              <a:t>30.04.2026</a:t>
            </a:fld>
            <a:endParaRPr lang="pl-PL"/>
          </a:p>
        </p:txBody>
      </p:sp>
      <p:sp>
        <p:nvSpPr>
          <p:cNvPr id="5" name="Footer Placeholder 4"/>
          <p:cNvSpPr>
            <a:spLocks noGrp="1"/>
          </p:cNvSpPr>
          <p:nvPr>
            <p:ph type="ftr" sz="quarter" idx="11"/>
          </p:nvPr>
        </p:nvSpPr>
        <p:spPr>
          <a:xfrm>
            <a:off x="3962399" y="5870575"/>
            <a:ext cx="4893958" cy="377825"/>
          </a:xfrm>
        </p:spPr>
        <p:txBody>
          <a:bodyPr/>
          <a:lstStyle/>
          <a:p>
            <a:endParaRPr lang="pl-PL"/>
          </a:p>
        </p:txBody>
      </p:sp>
      <p:sp>
        <p:nvSpPr>
          <p:cNvPr id="6" name="Slide Number Placeholder 5"/>
          <p:cNvSpPr>
            <a:spLocks noGrp="1"/>
          </p:cNvSpPr>
          <p:nvPr>
            <p:ph type="sldNum" sz="quarter" idx="12"/>
          </p:nvPr>
        </p:nvSpPr>
        <p:spPr>
          <a:xfrm>
            <a:off x="10608958" y="5870575"/>
            <a:ext cx="551167" cy="377825"/>
          </a:xfrm>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345655499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8DDD347B-65DA-43DC-930E-BD82B8DA90ED}" type="datetimeFigureOut">
              <a:rPr lang="pl-PL" smtClean="0"/>
              <a:t>30.04.2026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1070832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pl-PL"/>
              <a:t>Kliknij, aby edytować styl</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8DDD347B-65DA-43DC-930E-BD82B8DA90ED}" type="datetimeFigureOut">
              <a:rPr lang="pl-PL" smtClean="0"/>
              <a:t>30.04.2026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21034880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pl-PL"/>
              <a:t>Kliknij, aby edytować styl</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8DDD347B-65DA-43DC-930E-BD82B8DA90ED}" type="datetimeFigureOut">
              <a:rPr lang="pl-PL" smtClean="0"/>
              <a:t>30.04.2026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11356565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pl-PL"/>
              <a:t>Kliknij, aby edytować styl</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8DDD347B-65DA-43DC-930E-BD82B8DA90ED}" type="datetimeFigureOut">
              <a:rPr lang="pl-PL" smtClean="0"/>
              <a:t>30.04.2026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1157134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pl-PL"/>
              <a:t>Kliknij, aby edytować styl</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pl-PL"/>
              <a:t>Kliknij, aby edytować style wzorca tekstu</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8DDD347B-65DA-43DC-930E-BD82B8DA90ED}" type="datetimeFigureOut">
              <a:rPr lang="pl-PL" smtClean="0"/>
              <a:t>30.04.2026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364978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pl-PL"/>
              <a:t>Kliknij, aby edytować styl</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pl-PL"/>
              <a:t>Kliknij, aby edytować style wzorca tekstu</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8DDD347B-65DA-43DC-930E-BD82B8DA90ED}" type="datetimeFigureOut">
              <a:rPr lang="pl-PL" smtClean="0"/>
              <a:t>30.04.2026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1567980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DDD347B-65DA-43DC-930E-BD82B8DA90ED}" type="datetimeFigureOut">
              <a:rPr lang="pl-PL" smtClean="0"/>
              <a:t>30.04.2026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26F76D7-B288-4794-9CF0-4D411644C2EC}" type="slidenum">
              <a:rPr lang="pl-PL" smtClean="0"/>
              <a:t>‹#›</a:t>
            </a:fld>
            <a:endParaRPr lang="pl-PL"/>
          </a:p>
        </p:txBody>
      </p:sp>
      <p:sp>
        <p:nvSpPr>
          <p:cNvPr id="8" name="Title 1"/>
          <p:cNvSpPr>
            <a:spLocks noGrp="1"/>
          </p:cNvSpPr>
          <p:nvPr>
            <p:ph type="title"/>
          </p:nvPr>
        </p:nvSpPr>
        <p:spPr>
          <a:xfrm>
            <a:off x="685801" y="609600"/>
            <a:ext cx="10131425" cy="1456267"/>
          </a:xfrm>
        </p:spPr>
        <p:txBody>
          <a:bodyPr/>
          <a:lstStyle/>
          <a:p>
            <a:r>
              <a:rPr lang="pl-PL"/>
              <a:t>Kliknij, aby edytować styl</a:t>
            </a:r>
            <a:endParaRPr lang="en-US" dirty="0"/>
          </a:p>
        </p:txBody>
      </p:sp>
    </p:spTree>
    <p:extLst>
      <p:ext uri="{BB962C8B-B14F-4D97-AF65-F5344CB8AC3E}">
        <p14:creationId xmlns:p14="http://schemas.microsoft.com/office/powerpoint/2010/main" val="8564074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DDD347B-65DA-43DC-930E-BD82B8DA90ED}" type="datetimeFigureOut">
              <a:rPr lang="pl-PL" smtClean="0"/>
              <a:t>30.04.2026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14472396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nchor="ct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8DDD347B-65DA-43DC-930E-BD82B8DA90ED}" type="datetimeFigureOut">
              <a:rPr lang="pl-PL" smtClean="0"/>
              <a:t>30.04.2026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881402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pl-PL"/>
              <a:t>Kliknij, aby edytować styl</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8DDD347B-65DA-43DC-930E-BD82B8DA90ED}" type="datetimeFigureOut">
              <a:rPr lang="pl-PL" smtClean="0"/>
              <a:t>30.04.2026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137520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8DDD347B-65DA-43DC-930E-BD82B8DA90ED}" type="datetimeFigureOut">
              <a:rPr lang="pl-PL" smtClean="0"/>
              <a:t>30.04.2026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2675294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8DDD347B-65DA-43DC-930E-BD82B8DA90ED}" type="datetimeFigureOut">
              <a:rPr lang="pl-PL" smtClean="0"/>
              <a:t>30.04.2026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966663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8DDD347B-65DA-43DC-930E-BD82B8DA90ED}" type="datetimeFigureOut">
              <a:rPr lang="pl-PL" smtClean="0"/>
              <a:t>30.04.2026</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3250148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8DDD347B-65DA-43DC-930E-BD82B8DA90ED}" type="datetimeFigureOut">
              <a:rPr lang="pl-PL" smtClean="0"/>
              <a:t>30.04.2026</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1857018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pl-PL"/>
              <a:t>Kliknij, aby edytować styl</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8DDD347B-65DA-43DC-930E-BD82B8DA90ED}" type="datetimeFigureOut">
              <a:rPr lang="pl-PL" smtClean="0"/>
              <a:t>30.04.2026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3268934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pl-PL"/>
              <a:t>Kliknij, aby edytować styl</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8DDD347B-65DA-43DC-930E-BD82B8DA90ED}" type="datetimeFigureOut">
              <a:rPr lang="pl-PL" smtClean="0"/>
              <a:t>30.04.2026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C26F76D7-B288-4794-9CF0-4D411644C2EC}" type="slidenum">
              <a:rPr lang="pl-PL" smtClean="0"/>
              <a:t>‹#›</a:t>
            </a:fld>
            <a:endParaRPr lang="pl-PL"/>
          </a:p>
        </p:txBody>
      </p:sp>
    </p:spTree>
    <p:extLst>
      <p:ext uri="{BB962C8B-B14F-4D97-AF65-F5344CB8AC3E}">
        <p14:creationId xmlns:p14="http://schemas.microsoft.com/office/powerpoint/2010/main" val="1500654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DDD347B-65DA-43DC-930E-BD82B8DA90ED}" type="datetimeFigureOut">
              <a:rPr lang="pl-PL" smtClean="0"/>
              <a:t>30.04.2026</a:t>
            </a:fld>
            <a:endParaRPr lang="pl-PL"/>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pl-PL"/>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26F76D7-B288-4794-9CF0-4D411644C2EC}" type="slidenum">
              <a:rPr lang="pl-PL" smtClean="0"/>
              <a:t>‹#›</a:t>
            </a:fld>
            <a:endParaRPr lang="pl-PL"/>
          </a:p>
        </p:txBody>
      </p:sp>
    </p:spTree>
    <p:extLst>
      <p:ext uri="{BB962C8B-B14F-4D97-AF65-F5344CB8AC3E}">
        <p14:creationId xmlns:p14="http://schemas.microsoft.com/office/powerpoint/2010/main" val="427938717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8E1AEF1-7684-F31F-98CD-4B0009ECF7F8}"/>
              </a:ext>
            </a:extLst>
          </p:cNvPr>
          <p:cNvSpPr>
            <a:spLocks noGrp="1"/>
          </p:cNvSpPr>
          <p:nvPr>
            <p:ph type="ctrTitle"/>
          </p:nvPr>
        </p:nvSpPr>
        <p:spPr>
          <a:xfrm>
            <a:off x="3951110" y="1007536"/>
            <a:ext cx="7197726" cy="2421464"/>
          </a:xfrm>
        </p:spPr>
        <p:txBody>
          <a:bodyPr/>
          <a:lstStyle/>
          <a:p>
            <a:r>
              <a:rPr lang="pl-PL" dirty="0"/>
              <a:t>Bezpieczni na bank!</a:t>
            </a:r>
          </a:p>
        </p:txBody>
      </p:sp>
      <p:sp>
        <p:nvSpPr>
          <p:cNvPr id="3" name="Podtytuł 2">
            <a:extLst>
              <a:ext uri="{FF2B5EF4-FFF2-40B4-BE49-F238E27FC236}">
                <a16:creationId xmlns:a16="http://schemas.microsoft.com/office/drawing/2014/main" id="{ED6FC609-E3D1-9813-862F-594D430CDD77}"/>
              </a:ext>
            </a:extLst>
          </p:cNvPr>
          <p:cNvSpPr>
            <a:spLocks noGrp="1"/>
          </p:cNvSpPr>
          <p:nvPr>
            <p:ph type="subTitle" idx="1"/>
          </p:nvPr>
        </p:nvSpPr>
        <p:spPr>
          <a:xfrm>
            <a:off x="914400" y="3668890"/>
            <a:ext cx="9753599" cy="1588910"/>
          </a:xfrm>
        </p:spPr>
        <p:txBody>
          <a:bodyPr>
            <a:normAutofit/>
          </a:bodyPr>
          <a:lstStyle/>
          <a:p>
            <a:r>
              <a:rPr lang="pl-PL" dirty="0"/>
              <a:t>Mateusz Borkowski</a:t>
            </a:r>
          </a:p>
        </p:txBody>
      </p:sp>
    </p:spTree>
    <p:extLst>
      <p:ext uri="{BB962C8B-B14F-4D97-AF65-F5344CB8AC3E}">
        <p14:creationId xmlns:p14="http://schemas.microsoft.com/office/powerpoint/2010/main" val="17064879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E49EE27-68AD-50F2-B3C4-D959101F2B87}"/>
              </a:ext>
            </a:extLst>
          </p:cNvPr>
          <p:cNvSpPr>
            <a:spLocks noGrp="1"/>
          </p:cNvSpPr>
          <p:nvPr>
            <p:ph type="title"/>
          </p:nvPr>
        </p:nvSpPr>
        <p:spPr/>
        <p:txBody>
          <a:bodyPr/>
          <a:lstStyle/>
          <a:p>
            <a:r>
              <a:rPr lang="pl-PL" dirty="0"/>
              <a:t>Chroń swoje dane</a:t>
            </a:r>
          </a:p>
        </p:txBody>
      </p:sp>
      <p:sp>
        <p:nvSpPr>
          <p:cNvPr id="3" name="Symbol zastępczy zawartości 2">
            <a:extLst>
              <a:ext uri="{FF2B5EF4-FFF2-40B4-BE49-F238E27FC236}">
                <a16:creationId xmlns:a16="http://schemas.microsoft.com/office/drawing/2014/main" id="{A2E967B3-64F4-6A07-A74A-83FC891842CD}"/>
              </a:ext>
            </a:extLst>
          </p:cNvPr>
          <p:cNvSpPr>
            <a:spLocks noGrp="1"/>
          </p:cNvSpPr>
          <p:nvPr>
            <p:ph sz="half" idx="1"/>
          </p:nvPr>
        </p:nvSpPr>
        <p:spPr/>
        <p:txBody>
          <a:bodyPr/>
          <a:lstStyle/>
          <a:p>
            <a:r>
              <a:rPr lang="pl-PL" dirty="0"/>
              <a:t>Aby chronić swoje dane w internecie, twórz trudne hasła i nie powtarzaj ich. Włącz uwierzytelnianie dwuetapowe, tam gdzie to możliwe. Nie klikaj w podejrzane linki oraz nie udostępniaj zbyt wielu informacji. Ogranicz także zaufanie do osób w internecie.</a:t>
            </a:r>
          </a:p>
        </p:txBody>
      </p:sp>
      <p:pic>
        <p:nvPicPr>
          <p:cNvPr id="3074" name="Picture 2" descr="Chroń swoje dane - puzzle online">
            <a:extLst>
              <a:ext uri="{FF2B5EF4-FFF2-40B4-BE49-F238E27FC236}">
                <a16:creationId xmlns:a16="http://schemas.microsoft.com/office/drawing/2014/main" id="{EAE4E150-D1EA-48FD-6FCA-F0138218F63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934848" y="2141538"/>
            <a:ext cx="4768891" cy="3649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20997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6971D65-8534-ED67-DFF9-8D700992DC64}"/>
              </a:ext>
            </a:extLst>
          </p:cNvPr>
          <p:cNvSpPr>
            <a:spLocks noGrp="1"/>
          </p:cNvSpPr>
          <p:nvPr>
            <p:ph type="title"/>
          </p:nvPr>
        </p:nvSpPr>
        <p:spPr/>
        <p:txBody>
          <a:bodyPr/>
          <a:lstStyle/>
          <a:p>
            <a:r>
              <a:rPr lang="pl-PL" dirty="0"/>
              <a:t>Płatności online</a:t>
            </a:r>
          </a:p>
        </p:txBody>
      </p:sp>
      <p:sp>
        <p:nvSpPr>
          <p:cNvPr id="3" name="Symbol zastępczy zawartości 2">
            <a:extLst>
              <a:ext uri="{FF2B5EF4-FFF2-40B4-BE49-F238E27FC236}">
                <a16:creationId xmlns:a16="http://schemas.microsoft.com/office/drawing/2014/main" id="{0FA08A0A-7556-8CDA-A7F4-C3B547F07B52}"/>
              </a:ext>
            </a:extLst>
          </p:cNvPr>
          <p:cNvSpPr>
            <a:spLocks noGrp="1"/>
          </p:cNvSpPr>
          <p:nvPr>
            <p:ph sz="half" idx="1"/>
          </p:nvPr>
        </p:nvSpPr>
        <p:spPr/>
        <p:txBody>
          <a:bodyPr/>
          <a:lstStyle/>
          <a:p>
            <a:pPr marL="0" indent="0">
              <a:buNone/>
            </a:pPr>
            <a:r>
              <a:rPr lang="pl-PL" dirty="0"/>
              <a:t>Przed dokonaniem płatności przez internet zawsze upewnij się, że adres strony jest poprawny. Stosuj zasadę ograniczonego zaufania. Korzystaj                   z operatorów płatności (np. BLIK). Zachowuj potwierdzenia transakcji i nie zapisuj danych karty na obcych urządzeniach.</a:t>
            </a:r>
          </a:p>
        </p:txBody>
      </p:sp>
      <p:pic>
        <p:nvPicPr>
          <p:cNvPr id="2050" name="Picture 2" descr="Systemy płatności e-commerce w Polsce - Top 18 [Porównanie">
            <a:extLst>
              <a:ext uri="{FF2B5EF4-FFF2-40B4-BE49-F238E27FC236}">
                <a16:creationId xmlns:a16="http://schemas.microsoft.com/office/drawing/2014/main" id="{EA4711AE-EF6B-C73D-58C0-D66D41AF884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821363" y="2534793"/>
            <a:ext cx="4995862" cy="2863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0572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108DCE22-70D3-CF84-D9F9-7034E1DEF775}"/>
              </a:ext>
            </a:extLst>
          </p:cNvPr>
          <p:cNvSpPr>
            <a:spLocks noGrp="1"/>
          </p:cNvSpPr>
          <p:nvPr>
            <p:ph type="title"/>
          </p:nvPr>
        </p:nvSpPr>
        <p:spPr/>
        <p:txBody>
          <a:bodyPr/>
          <a:lstStyle/>
          <a:p>
            <a:r>
              <a:rPr lang="pl-PL" dirty="0"/>
              <a:t>Uważaj na co klikasz!</a:t>
            </a:r>
          </a:p>
        </p:txBody>
      </p:sp>
      <p:sp>
        <p:nvSpPr>
          <p:cNvPr id="3" name="Symbol zastępczy zawartości 2">
            <a:extLst>
              <a:ext uri="{FF2B5EF4-FFF2-40B4-BE49-F238E27FC236}">
                <a16:creationId xmlns:a16="http://schemas.microsoft.com/office/drawing/2014/main" id="{09924C42-EC3F-A45C-01DA-57A2AB6FFA80}"/>
              </a:ext>
            </a:extLst>
          </p:cNvPr>
          <p:cNvSpPr>
            <a:spLocks noGrp="1"/>
          </p:cNvSpPr>
          <p:nvPr>
            <p:ph sz="half" idx="1"/>
          </p:nvPr>
        </p:nvSpPr>
        <p:spPr/>
        <p:txBody>
          <a:bodyPr/>
          <a:lstStyle/>
          <a:p>
            <a:pPr marL="0" indent="0">
              <a:buNone/>
            </a:pPr>
            <a:r>
              <a:rPr lang="pl-PL" dirty="0"/>
              <a:t>Nie klikaj w podejrzane linki w internecie. Sprawdzaj adresy nadawców, ponieważ oszuści często stosują drobne literówki. Nie otwieraj linków od nieznajomych, mogą one zawierać różne wirusy. Korzystaj z uwierzytelniania dwuetapowego, jeśli  jest to możliwe.</a:t>
            </a:r>
          </a:p>
        </p:txBody>
      </p:sp>
      <p:pic>
        <p:nvPicPr>
          <p:cNvPr id="1026" name="Picture 2" descr="Zagrożenie czyha na każdym rogu. Uważaj w co klikasz!">
            <a:extLst>
              <a:ext uri="{FF2B5EF4-FFF2-40B4-BE49-F238E27FC236}">
                <a16:creationId xmlns:a16="http://schemas.microsoft.com/office/drawing/2014/main" id="{75E31B17-1D8E-5B04-6198-C3922BC6579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884553" y="2141538"/>
            <a:ext cx="4869481" cy="3649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80946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A1079B6-55FD-0F1D-28C5-0C988441DBD9}"/>
              </a:ext>
            </a:extLst>
          </p:cNvPr>
          <p:cNvSpPr>
            <a:spLocks noGrp="1"/>
          </p:cNvSpPr>
          <p:nvPr>
            <p:ph type="title"/>
          </p:nvPr>
        </p:nvSpPr>
        <p:spPr/>
        <p:txBody>
          <a:bodyPr/>
          <a:lstStyle/>
          <a:p>
            <a:r>
              <a:rPr lang="pl-PL" dirty="0"/>
              <a:t>Ogranicz zaufanie w sieci!</a:t>
            </a:r>
          </a:p>
        </p:txBody>
      </p:sp>
      <p:sp>
        <p:nvSpPr>
          <p:cNvPr id="3" name="Symbol zastępczy zawartości 2">
            <a:extLst>
              <a:ext uri="{FF2B5EF4-FFF2-40B4-BE49-F238E27FC236}">
                <a16:creationId xmlns:a16="http://schemas.microsoft.com/office/drawing/2014/main" id="{FC63B69B-F83E-5CAA-9E37-546A58973963}"/>
              </a:ext>
            </a:extLst>
          </p:cNvPr>
          <p:cNvSpPr>
            <a:spLocks noGrp="1"/>
          </p:cNvSpPr>
          <p:nvPr>
            <p:ph sz="half" idx="1"/>
          </p:nvPr>
        </p:nvSpPr>
        <p:spPr/>
        <p:txBody>
          <a:bodyPr/>
          <a:lstStyle/>
          <a:p>
            <a:pPr marL="0" indent="0">
              <a:buNone/>
            </a:pPr>
            <a:r>
              <a:rPr lang="pl-PL" dirty="0"/>
              <a:t>Nie wierz w tożsamość osób po ich profilu, ponieważ oszuści mogą podszywać się pod tą osobę. Gdy osoba znajoma wysyła Ci link najpierw upewnij się czy to na pewno ta osoba wysyła Ci ten link. Nie podejmuj pochopnych decyzji i nie udostępniaj swoich danych w niesprawdzonych źródłach.</a:t>
            </a:r>
          </a:p>
        </p:txBody>
      </p:sp>
      <p:pic>
        <p:nvPicPr>
          <p:cNvPr id="4098" name="Picture 2" descr="Cyberbezpieczeństwo w NGO: podstawowe zasady i narzędzia - Artykuł - ngo.pl">
            <a:extLst>
              <a:ext uri="{FF2B5EF4-FFF2-40B4-BE49-F238E27FC236}">
                <a16:creationId xmlns:a16="http://schemas.microsoft.com/office/drawing/2014/main" id="{F8DCB758-93AC-A1DA-7444-AF2C09F346E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660444" y="2180254"/>
            <a:ext cx="3802858" cy="3802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7683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9345254-20FB-E33B-38A7-FEC2B9973410}"/>
              </a:ext>
            </a:extLst>
          </p:cNvPr>
          <p:cNvSpPr>
            <a:spLocks noGrp="1"/>
          </p:cNvSpPr>
          <p:nvPr>
            <p:ph type="title"/>
          </p:nvPr>
        </p:nvSpPr>
        <p:spPr/>
        <p:txBody>
          <a:bodyPr/>
          <a:lstStyle/>
          <a:p>
            <a:r>
              <a:rPr lang="pl-PL" dirty="0"/>
              <a:t>Najczęstsze metody oszustów</a:t>
            </a:r>
          </a:p>
        </p:txBody>
      </p:sp>
      <p:sp>
        <p:nvSpPr>
          <p:cNvPr id="3" name="Symbol zastępczy zawartości 2">
            <a:extLst>
              <a:ext uri="{FF2B5EF4-FFF2-40B4-BE49-F238E27FC236}">
                <a16:creationId xmlns:a16="http://schemas.microsoft.com/office/drawing/2014/main" id="{BC99C759-8A93-C327-C389-C63E14B619DE}"/>
              </a:ext>
            </a:extLst>
          </p:cNvPr>
          <p:cNvSpPr>
            <a:spLocks noGrp="1"/>
          </p:cNvSpPr>
          <p:nvPr>
            <p:ph sz="half" idx="1"/>
          </p:nvPr>
        </p:nvSpPr>
        <p:spPr/>
        <p:txBody>
          <a:bodyPr/>
          <a:lstStyle/>
          <a:p>
            <a:r>
              <a:rPr lang="pl-PL" dirty="0"/>
              <a:t>Phishing- to metoda w której oszuści wykorzystują fałszywe maile, SMS-y lub podszywają się pod banki, kurierów itp.</a:t>
            </a:r>
          </a:p>
          <a:p>
            <a:r>
              <a:rPr lang="pl-PL" dirty="0"/>
              <a:t>Często oszuści wyłudzają kody BLIK- np. ,,ktoś      z rodziny lub znajomych” pilnie potrzebuje pieniędzy i prosi Cię o przelew.</a:t>
            </a:r>
          </a:p>
        </p:txBody>
      </p:sp>
      <p:sp>
        <p:nvSpPr>
          <p:cNvPr id="4" name="Symbol zastępczy zawartości 3">
            <a:extLst>
              <a:ext uri="{FF2B5EF4-FFF2-40B4-BE49-F238E27FC236}">
                <a16:creationId xmlns:a16="http://schemas.microsoft.com/office/drawing/2014/main" id="{F3997DFD-8BB7-10CD-B5F0-C67C409DA98E}"/>
              </a:ext>
            </a:extLst>
          </p:cNvPr>
          <p:cNvSpPr>
            <a:spLocks noGrp="1"/>
          </p:cNvSpPr>
          <p:nvPr>
            <p:ph sz="half" idx="2"/>
          </p:nvPr>
        </p:nvSpPr>
        <p:spPr/>
        <p:txBody>
          <a:bodyPr/>
          <a:lstStyle/>
          <a:p>
            <a:r>
              <a:rPr lang="pl-PL" dirty="0"/>
              <a:t>Bardzo często oszuści stosują metodę ,,na wnuczka”. Chodzi w niej o to, że oszuści piszą   do osób starszych podając się za ich wnuczka wyłudzając pieniądze.</a:t>
            </a:r>
          </a:p>
        </p:txBody>
      </p:sp>
    </p:spTree>
    <p:extLst>
      <p:ext uri="{BB962C8B-B14F-4D97-AF65-F5344CB8AC3E}">
        <p14:creationId xmlns:p14="http://schemas.microsoft.com/office/powerpoint/2010/main" val="26996554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89F37CE-43A1-6028-7638-24CB1A912048}"/>
              </a:ext>
            </a:extLst>
          </p:cNvPr>
          <p:cNvSpPr>
            <a:spLocks noGrp="1"/>
          </p:cNvSpPr>
          <p:nvPr>
            <p:ph type="title"/>
          </p:nvPr>
        </p:nvSpPr>
        <p:spPr/>
        <p:txBody>
          <a:bodyPr/>
          <a:lstStyle/>
          <a:p>
            <a:r>
              <a:rPr lang="pl-PL" dirty="0"/>
              <a:t>Uważaj co </a:t>
            </a:r>
            <a:r>
              <a:rPr lang="pl-PL" dirty="0" err="1"/>
              <a:t>UmieszCZasz</a:t>
            </a:r>
            <a:r>
              <a:rPr lang="pl-PL" dirty="0"/>
              <a:t> w sieci</a:t>
            </a:r>
          </a:p>
        </p:txBody>
      </p:sp>
      <p:sp>
        <p:nvSpPr>
          <p:cNvPr id="3" name="Symbol zastępczy zawartości 2">
            <a:extLst>
              <a:ext uri="{FF2B5EF4-FFF2-40B4-BE49-F238E27FC236}">
                <a16:creationId xmlns:a16="http://schemas.microsoft.com/office/drawing/2014/main" id="{A0DE949D-5A68-557B-FA19-231896096713}"/>
              </a:ext>
            </a:extLst>
          </p:cNvPr>
          <p:cNvSpPr>
            <a:spLocks noGrp="1"/>
          </p:cNvSpPr>
          <p:nvPr>
            <p:ph sz="half" idx="1"/>
          </p:nvPr>
        </p:nvSpPr>
        <p:spPr/>
        <p:txBody>
          <a:bodyPr/>
          <a:lstStyle/>
          <a:p>
            <a:r>
              <a:rPr lang="pl-PL" dirty="0"/>
              <a:t>Nie wrzucaj do internetu informacji i zdjęć          o wyposażeniu swojego domu. Gdy wyjeżdżasz na jakiś wyjazd i nikogo nie ma w domu, to nie umieszczaj takich informacji oraz zdjęć z wyjazdu w sieci. Wrzucaj zdjęcia z wakacji po powrocie do domu.</a:t>
            </a:r>
          </a:p>
        </p:txBody>
      </p:sp>
      <p:pic>
        <p:nvPicPr>
          <p:cNvPr id="5122" name="Picture 2" descr="8 zasad bezpieczeństwa w social media - ciekawe.org - ciekawe.org">
            <a:extLst>
              <a:ext uri="{FF2B5EF4-FFF2-40B4-BE49-F238E27FC236}">
                <a16:creationId xmlns:a16="http://schemas.microsoft.com/office/drawing/2014/main" id="{C237872C-6398-4AF7-2560-6C806D59F35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312563" y="2788356"/>
            <a:ext cx="4038402" cy="2370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7969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BDF40397-3B72-795C-7B95-F3699A76D11C}"/>
              </a:ext>
            </a:extLst>
          </p:cNvPr>
          <p:cNvSpPr>
            <a:spLocks noGrp="1"/>
          </p:cNvSpPr>
          <p:nvPr>
            <p:ph type="title"/>
          </p:nvPr>
        </p:nvSpPr>
        <p:spPr/>
        <p:txBody>
          <a:bodyPr/>
          <a:lstStyle/>
          <a:p>
            <a:r>
              <a:rPr lang="pl-PL" dirty="0"/>
              <a:t>Co zrobić, gdy zostaniemy oszukani online?</a:t>
            </a:r>
          </a:p>
        </p:txBody>
      </p:sp>
      <p:sp>
        <p:nvSpPr>
          <p:cNvPr id="3" name="Symbol zastępczy zawartości 2">
            <a:extLst>
              <a:ext uri="{FF2B5EF4-FFF2-40B4-BE49-F238E27FC236}">
                <a16:creationId xmlns:a16="http://schemas.microsoft.com/office/drawing/2014/main" id="{F55FF5D4-E830-3F4E-7CE9-C2DB6E4AEBB0}"/>
              </a:ext>
            </a:extLst>
          </p:cNvPr>
          <p:cNvSpPr>
            <a:spLocks noGrp="1"/>
          </p:cNvSpPr>
          <p:nvPr>
            <p:ph sz="half" idx="1"/>
          </p:nvPr>
        </p:nvSpPr>
        <p:spPr/>
        <p:txBody>
          <a:bodyPr/>
          <a:lstStyle/>
          <a:p>
            <a:r>
              <a:rPr lang="pl-PL" dirty="0"/>
              <a:t>Gdy zostaniemy oszukani w internecie powinniśmy skontaktować się z bankiem              i zablokować dostęp do oszczędności. Nie wykonuj następnych poleceń oszusta i zmień wszystkie hasła. Zabezpiecz i zachowaj dowody oszustwa i zgłoś sprawę na policję.</a:t>
            </a:r>
          </a:p>
        </p:txBody>
      </p:sp>
      <p:pic>
        <p:nvPicPr>
          <p:cNvPr id="6146" name="Picture 2" descr="Wezwanie na policję – świadek czy podejrzany? Co robić i kiedy zadzwonić po  adwokata? | Adwokat Łukasz Oleś">
            <a:extLst>
              <a:ext uri="{FF2B5EF4-FFF2-40B4-BE49-F238E27FC236}">
                <a16:creationId xmlns:a16="http://schemas.microsoft.com/office/drawing/2014/main" id="{09CBA063-E866-050D-ED44-2E7D2475EC0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057096" y="2460979"/>
            <a:ext cx="3571886" cy="2376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7941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klepienie niebieskie">
  <a:themeElements>
    <a:clrScheme name="Sklepienie niebieskie">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Sklepienie niebieski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klepienie niebieskie">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TM03457452[[fn=Sklepienie niebieskie]]</Template>
  <TotalTime>161</TotalTime>
  <Words>368</Words>
  <Application>Microsoft Office PowerPoint</Application>
  <PresentationFormat>Panoramiczny</PresentationFormat>
  <Paragraphs>18</Paragraphs>
  <Slides>8</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8</vt:i4>
      </vt:variant>
    </vt:vector>
  </HeadingPairs>
  <TitlesOfParts>
    <vt:vector size="12" baseType="lpstr">
      <vt:lpstr>Arial</vt:lpstr>
      <vt:lpstr>Calibri</vt:lpstr>
      <vt:lpstr>Calibri Light</vt:lpstr>
      <vt:lpstr>Sklepienie niebieskie</vt:lpstr>
      <vt:lpstr>Bezpieczni na bank!</vt:lpstr>
      <vt:lpstr>Chroń swoje dane</vt:lpstr>
      <vt:lpstr>Płatności online</vt:lpstr>
      <vt:lpstr>Uważaj na co klikasz!</vt:lpstr>
      <vt:lpstr>Ogranicz zaufanie w sieci!</vt:lpstr>
      <vt:lpstr>Najczęstsze metody oszustów</vt:lpstr>
      <vt:lpstr>Uważaj co UmieszCZasz w sieci</vt:lpstr>
      <vt:lpstr>Co zrobić, gdy zostaniemy oszukani online?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Bezpieczni na bank!</dc:title>
  <dc:creator>Beata Borkowska</dc:creator>
  <cp:lastModifiedBy>Beata Sochala</cp:lastModifiedBy>
  <cp:revision>6</cp:revision>
  <dcterms:created xsi:type="dcterms:W3CDTF">2026-01-10T15:43:00Z</dcterms:created>
  <dcterms:modified xsi:type="dcterms:W3CDTF">2026-04-30T08:42:32Z</dcterms:modified>
</cp:coreProperties>
</file>